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48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3.png"  /><Relationship Id="rId4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19.png"  /><Relationship Id="rId4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2193881" y="2495661"/>
            <a:ext cx="7804238" cy="1866677"/>
            <a:chOff x="2801667" y="1767837"/>
            <a:chExt cx="6588666" cy="1866677"/>
          </a:xfrm>
        </p:grpSpPr>
        <p:sp>
          <p:nvSpPr>
            <p:cNvPr id="2" name="TextBox 1"/>
            <p:cNvSpPr txBox="1"/>
            <p:nvPr/>
          </p:nvSpPr>
          <p:spPr>
            <a:xfrm>
              <a:off x="3220853" y="1767837"/>
              <a:ext cx="5750293" cy="637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600">
                  <a:solidFill>
                    <a:schemeClr val="bg1"/>
                  </a:solidFill>
                </a:rPr>
                <a:t>#2018113598</a:t>
              </a:r>
              <a:r>
                <a:rPr lang="ko-KR" altLang="en-US" sz="3600">
                  <a:solidFill>
                    <a:schemeClr val="bg1"/>
                  </a:solidFill>
                </a:rPr>
                <a:t> 차민준</a:t>
              </a:r>
              <a:r>
                <a:rPr lang="en-US" altLang="ko-KR" sz="3600">
                  <a:solidFill>
                    <a:schemeClr val="bg1"/>
                  </a:solidFill>
                </a:rPr>
                <a:t>#</a:t>
              </a:r>
              <a:endParaRPr lang="en-US" altLang="ko-KR" sz="360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801667" y="2537278"/>
              <a:ext cx="6588665" cy="10972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블록체인과 암호해시</a:t>
              </a:r>
              <a:endParaRPr lang="ko-KR" altLang="en-US" sz="66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rcRect l="16790" r="14870"/>
          <a:stretch>
            <a:fillRect/>
          </a:stretch>
        </p:blipFill>
        <p:spPr>
          <a:xfrm>
            <a:off x="227882" y="218780"/>
            <a:ext cx="1527860" cy="1485218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56606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암호해시를 사용했을 때 이점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5694" y="1205577"/>
            <a:ext cx="8740611" cy="5033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암호해시를 만드는 방법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1: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모듬해시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9262" y="1455852"/>
            <a:ext cx="5366738" cy="4378357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68060" y="1123832"/>
            <a:ext cx="4069079" cy="4983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암호해시를 만드는 방법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2: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키 스트레칭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17726" y="2121014"/>
            <a:ext cx="6956548" cy="2615972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4571205" y="1882413"/>
            <a:ext cx="3049590" cy="3674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해시 함수를 여러번 실행하기</a:t>
            </a:r>
            <a:endParaRPr lang="ko-KR" altLang="en-US" b="1"/>
          </a:p>
        </p:txBody>
      </p:sp>
      <p:sp>
        <p:nvSpPr>
          <p:cNvPr id="29" name=""/>
          <p:cNvSpPr txBox="1"/>
          <p:nvPr/>
        </p:nvSpPr>
        <p:spPr>
          <a:xfrm>
            <a:off x="584275" y="4579265"/>
            <a:ext cx="11023449" cy="29857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400" b="1"/>
              <a:t>최종 다이제스트의 원문 메시지를 얻기 위해 소모되는 시간은 더욱 많이 소요시킴으로써 </a:t>
            </a:r>
            <a:r>
              <a:rPr sz="1400" b="1"/>
              <a:t>무차별 대입 공격 (브루트포스)</a:t>
            </a:r>
            <a:r>
              <a:rPr lang="ko-KR" altLang="en-US" sz="1400" b="1"/>
              <a:t>를 무력화하는 방법</a:t>
            </a:r>
            <a:r>
              <a:rPr lang="en-US" altLang="ko-KR" sz="1400" b="1"/>
              <a:t>.</a:t>
            </a:r>
            <a:endParaRPr lang="en-US" altLang="ko-KR" sz="1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암호해시를 만드는 방법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3: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솔트 (Salt)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9820" y="2590996"/>
            <a:ext cx="7332358" cy="1523607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2725121" y="2059165"/>
            <a:ext cx="6741757" cy="3603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"/>
                <a:cs typeface="Arial"/>
              </a:rPr>
              <a:t>해시함수를 돌리기 전에 원문에 임의의 문자열을 덧붙이는 것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34" name=""/>
          <p:cNvSpPr/>
          <p:nvPr/>
        </p:nvSpPr>
        <p:spPr>
          <a:xfrm>
            <a:off x="2821785" y="4439618"/>
            <a:ext cx="8901203" cy="5087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1320" b="1" i="0" strike="noStrike" mc:Ignorable="hp" hp:hslEmbossed="0">
                <a:solidFill>
                  <a:srgbClr val="222222">
                    <a:alpha val="100000"/>
                  </a:srgbClr>
                </a:solidFill>
                <a:latin typeface="Arial"/>
                <a:ea typeface="&amp;quot"/>
              </a:rPr>
              <a:t>1.</a:t>
            </a:r>
            <a:r>
              <a:rPr xmlns:mc="http://schemas.openxmlformats.org/markup-compatibility/2006" xmlns:hp="http://schemas.haansoft.com/office/presentation/8.0" sz="1400" b="1" i="0" strike="noStrike" mc:Ignorable="hp" hp:hslEmbossed="0">
                <a:solidFill>
                  <a:srgbClr val="222222">
                    <a:alpha val="100000"/>
                  </a:srgbClr>
                </a:solidFill>
                <a:latin typeface="Arial"/>
                <a:ea typeface="&amp;quot"/>
              </a:rPr>
              <a:t>다이제스트를</a:t>
            </a:r>
            <a:r>
              <a:rPr xmlns:mc="http://schemas.openxmlformats.org/markup-compatibility/2006" xmlns:hp="http://schemas.haansoft.com/office/presentation/8.0" sz="1320" b="1" i="0" strike="noStrike" mc:Ignorable="hp" hp:hslEmbossed="0">
                <a:solidFill>
                  <a:srgbClr val="222222">
                    <a:alpha val="100000"/>
                  </a:srgbClr>
                </a:solidFill>
                <a:latin typeface="Arial"/>
                <a:ea typeface="&amp;quot"/>
              </a:rPr>
              <a:t> 알아낸다 하더라도 password 를 알아내기 더욱 어려워진다. </a:t>
            </a:r>
            <a:endParaRPr xmlns:mc="http://schemas.openxmlformats.org/markup-compatibility/2006" xmlns:hp="http://schemas.haansoft.com/office/presentation/8.0" sz="1320" b="1" i="0" strike="noStrike" mc:Ignorable="hp" hp:hslEmbossed="0">
              <a:solidFill>
                <a:srgbClr val="222222">
                  <a:alpha val="100000"/>
                </a:srgbClr>
              </a:solidFill>
              <a:latin typeface="Arial"/>
              <a:ea typeface="&amp;quot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1320" b="1" i="0" strike="noStrike" mc:Ignorable="hp" hp:hslEmbossed="0">
                <a:solidFill>
                  <a:srgbClr val="222222">
                    <a:alpha val="100000"/>
                  </a:srgbClr>
                </a:solidFill>
                <a:latin typeface="Arial"/>
                <a:ea typeface="&amp;quot"/>
              </a:rPr>
              <a:t>2.</a:t>
            </a:r>
            <a:r>
              <a:rPr xmlns:mc="http://schemas.openxmlformats.org/markup-compatibility/2006" xmlns:hp="http://schemas.haansoft.com/office/presentation/8.0" lang="ko-KR" altLang="en-US" sz="1320" b="1" i="0" strike="noStrike" mc:Ignorable="hp" hp:hslEmbossed="0">
                <a:solidFill>
                  <a:srgbClr val="222222">
                    <a:alpha val="100000"/>
                  </a:srgbClr>
                </a:solidFill>
                <a:latin typeface="Arial"/>
                <a:ea typeface="&amp;quot"/>
              </a:rPr>
              <a:t>문서 </a:t>
            </a:r>
            <a:r>
              <a:rPr xmlns:mc="http://schemas.openxmlformats.org/markup-compatibility/2006" xmlns:hp="http://schemas.haansoft.com/office/presentation/8.0" sz="1320" b="1" i="0" strike="noStrike" mc:Ignorable="hp" hp:hslEmbossed="0">
                <a:solidFill>
                  <a:srgbClr val="222222">
                    <a:alpha val="100000"/>
                  </a:srgbClr>
                </a:solidFill>
                <a:latin typeface="Arial"/>
                <a:ea typeface="&amp;quot"/>
              </a:rPr>
              <a:t>마다 다른 Salt 를 사용한다면 설령 같은 비밀번호더라도 다이제스트의 값은 다르다.</a:t>
            </a:r>
            <a:endParaRPr xmlns:mc="http://schemas.openxmlformats.org/markup-compatibility/2006" xmlns:hp="http://schemas.haansoft.com/office/presentation/8.0" sz="1320" b="1" i="0" strike="noStrike" mc:Ignorable="hp" hp:hslEmbossed="0">
              <a:solidFill>
                <a:srgbClr val="222222">
                  <a:alpha val="100000"/>
                </a:srgbClr>
              </a:solidFill>
              <a:latin typeface="Arial"/>
              <a:ea typeface="&amp;quo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암호해시를 만드는 방법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4: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혼용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23988" y="1260717"/>
            <a:ext cx="4069079" cy="4983479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7939" y="1167136"/>
            <a:ext cx="4780116" cy="1779230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143077"/>
            <a:ext cx="4780116" cy="177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657911" y="3708260"/>
              <a:ext cx="4672279" cy="1354217"/>
              <a:chOff x="2700072" y="2021840"/>
              <a:chExt cx="6362118" cy="184400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717296" y="2734295"/>
                <a:ext cx="6344893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교재의 해시 개선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96227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필요한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해시의 조건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79784" y="1869439"/>
              <a:ext cx="5955030" cy="63622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lang="en-US" altLang="ko-KR" sz="3600" b="1" mc:Ignorable="hp" hp:hslEmbossed="0">
                  <a:solidFill>
                    <a:schemeClr val="bg1"/>
                  </a:solidFill>
                  <a:effectLst>
                    <a:outerShdw blurRad="495300" dist="152400" dir="5400000" algn="t" rotWithShape="0">
                      <a:prstClr val="black">
                        <a:alpha val="68000"/>
                      </a:prstClr>
                    </a:outerShdw>
                  </a:effectLst>
                  <a:latin typeface="Arial"/>
                  <a:ea typeface="맑은 고딕"/>
                  <a:cs typeface="Arial"/>
                </a:rPr>
                <a:t>제1역상 저항성</a:t>
              </a:r>
              <a:r>
                <a:rPr lang="en-US" altLang="ko-KR" sz="3600" b="1">
                  <a:solidFill>
                    <a:schemeClr val="bg1"/>
                  </a:solidFill>
                  <a:ea typeface="나눔스퀘어 ExtraBold"/>
                </a:rPr>
                <a:t>(</a:t>
              </a:r>
              <a:r>
                <a:rPr lang="ko-KR" altLang="en-US" sz="3600" b="1">
                  <a:solidFill>
                    <a:schemeClr val="bg1"/>
                  </a:solidFill>
                  <a:ea typeface="나눔스퀘어 ExtraBold"/>
                </a:rPr>
                <a:t>단방향 변환</a:t>
              </a:r>
              <a:r>
                <a:rPr lang="en-US" altLang="ko-KR" sz="3600" b="1">
                  <a:solidFill>
                    <a:schemeClr val="bg1"/>
                  </a:solidFill>
                  <a:ea typeface="나눔스퀘어 ExtraBold"/>
                </a:rPr>
                <a:t>)</a:t>
              </a:r>
              <a:endParaRPr lang="en-US" altLang="ko-KR" sz="3600" b="1">
                <a:solidFill>
                  <a:schemeClr val="bg1"/>
                </a:solidFill>
                <a:ea typeface="나눔스퀘어 ExtraBold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08300" y="1849800"/>
              <a:ext cx="6021764" cy="63622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en-US" altLang="ko-KR" sz="3600" b="1" mc:Ignorable="hp" hp:hslEmbossed="0">
                  <a:solidFill>
                    <a:schemeClr val="bg1"/>
                  </a:solidFill>
                  <a:effectLst>
                    <a:outerShdw blurRad="495300" dist="152400" dir="5400000" algn="t" rotWithShape="0">
                      <a:prstClr val="black">
                        <a:alpha val="68000"/>
                      </a:prstClr>
                    </a:outerShdw>
                  </a:effectLst>
                  <a:latin typeface="Arial"/>
                  <a:ea typeface="맑은 고딕"/>
                  <a:cs typeface="Arial"/>
                </a:rPr>
                <a:t>제2역상 저항성(</a:t>
              </a:r>
              <a:r>
                <a:rPr xmlns:mc="http://schemas.openxmlformats.org/markup-compatibility/2006" xmlns:hp="http://schemas.haansoft.com/office/presentation/8.0" lang="ko-KR" altLang="en-US" sz="3600" b="1" mc:Ignorable="hp" hp:hslEmbossed="0">
                  <a:solidFill>
                    <a:schemeClr val="bg1"/>
                  </a:solidFill>
                  <a:effectLst>
                    <a:outerShdw blurRad="495300" dist="152400" dir="5400000" algn="t" rotWithShape="0">
                      <a:prstClr val="black">
                        <a:alpha val="68000"/>
                      </a:prstClr>
                    </a:outerShdw>
                  </a:effectLst>
                  <a:latin typeface="Arial"/>
                  <a:ea typeface="맑은 고딕"/>
                  <a:cs typeface="Arial"/>
                </a:rPr>
                <a:t>눈사태 효과</a:t>
              </a:r>
              <a:r>
                <a:rPr xmlns:mc="http://schemas.openxmlformats.org/markup-compatibility/2006" xmlns:hp="http://schemas.haansoft.com/office/presentation/8.0" lang="en-US" altLang="ko-KR" sz="3600" b="1" mc:Ignorable="hp" hp:hslEmbossed="0">
                  <a:solidFill>
                    <a:schemeClr val="bg1"/>
                  </a:solidFill>
                  <a:effectLst>
                    <a:outerShdw blurRad="495300" dist="152400" dir="5400000" algn="t" rotWithShape="0">
                      <a:prstClr val="black">
                        <a:alpha val="68000"/>
                      </a:prstClr>
                    </a:outerShdw>
                  </a:effectLst>
                  <a:latin typeface="Arial"/>
                  <a:ea typeface="맑은 고딕"/>
                  <a:cs typeface="Arial"/>
                </a:rPr>
                <a:t>)</a:t>
              </a:r>
              <a:endParaRPr xmlns:mc="http://schemas.openxmlformats.org/markup-compatibility/2006" xmlns:hp="http://schemas.haansoft.com/office/presentation/8.0" lang="en-US" altLang="ko-KR" sz="3600" b="1" mc:Ignorable="hp" hp:hslEmbossed="0">
                <a:solidFill>
                  <a:schemeClr val="bg1"/>
                </a:solidFill>
                <a:effectLst>
                  <a:outerShdw blurRad="495300" dist="152400" dir="5400000" algn="t" rotWithShape="0">
                    <a:prstClr val="black">
                      <a:alpha val="68000"/>
                    </a:prstClr>
                  </a:outerShdw>
                </a:effectLst>
                <a:latin typeface="Arial"/>
                <a:ea typeface="맑은 고딕"/>
                <a:cs typeface="Arial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0"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3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18324" y="1820341"/>
              <a:ext cx="2602230" cy="637103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lang="en-US" altLang="ko-KR" sz="3600" b="1" mc:Ignorable="hp" hp:hslEmbossed="0">
                  <a:solidFill>
                    <a:schemeClr val="bg1"/>
                  </a:solidFill>
                  <a:effectLst>
                    <a:outerShdw blurRad="495300" dist="152400" dir="5400000" algn="t" rotWithShape="0">
                      <a:prstClr val="black">
                        <a:alpha val="68000"/>
                      </a:prstClr>
                    </a:outerShdw>
                  </a:effectLst>
                  <a:latin typeface="Arial"/>
                  <a:ea typeface="맑은 고딕"/>
                  <a:cs typeface="Arial"/>
                </a:rPr>
                <a:t>충돌 저항성</a:t>
              </a:r>
              <a:endParaRPr xmlns:mc="http://schemas.openxmlformats.org/markup-compatibility/2006" xmlns:hp="http://schemas.haansoft.com/office/presentation/8.0" lang="en-US" altLang="ko-KR" sz="3600" b="1" mc:Ignorable="hp" hp:hslEmbossed="0">
                <a:solidFill>
                  <a:schemeClr val="bg1"/>
                </a:solidFill>
                <a:effectLst>
                  <a:outerShdw blurRad="495300" dist="152400" dir="5400000" algn="t" rotWithShape="0">
                    <a:prstClr val="black">
                      <a:alpha val="68000"/>
                    </a:prstClr>
                  </a:outerShdw>
                </a:effectLst>
                <a:latin typeface="Arial"/>
                <a:ea typeface="맑은 고딕"/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교재 해시 코드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자릿수 접기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1092135" y="1143117"/>
            <a:ext cx="6511957" cy="39318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/>
              <a:t>int CHT_Hash( KeyType Key, int KeyLength, int TableSize )</a:t>
            </a:r>
            <a:endParaRPr lang="en-US"/>
          </a:p>
          <a:p>
            <a:pPr>
              <a:defRPr/>
            </a:pPr>
            <a:r>
              <a:rPr lang="en-US"/>
              <a:t>{</a:t>
            </a:r>
            <a:endParaRPr lang="en-US"/>
          </a:p>
          <a:p>
            <a:pPr>
              <a:defRPr/>
            </a:pPr>
            <a:r>
              <a:rPr lang="en-US"/>
              <a:t>    int i=0;</a:t>
            </a:r>
            <a:endParaRPr lang="en-US"/>
          </a:p>
          <a:p>
            <a:pPr>
              <a:defRPr/>
            </a:pPr>
            <a:r>
              <a:rPr lang="en-US"/>
              <a:t>    int HashValue = 0;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   for ( i=0; i&lt;KeyLength; i++ )</a:t>
            </a:r>
            <a:endParaRPr lang="en-US"/>
          </a:p>
          <a:p>
            <a:pPr>
              <a:defRPr/>
            </a:pPr>
            <a:r>
              <a:rPr lang="en-US"/>
              <a:t>    {</a:t>
            </a:r>
            <a:endParaRPr lang="en-US"/>
          </a:p>
          <a:p>
            <a:pPr>
              <a:defRPr/>
            </a:pPr>
            <a:r>
              <a:rPr lang="en-US"/>
              <a:t>        HashValue = (HashValue &lt;&lt; 3) + Key[i];</a:t>
            </a:r>
            <a:endParaRPr lang="en-US"/>
          </a:p>
          <a:p>
            <a:pPr>
              <a:defRPr/>
            </a:pPr>
            <a:r>
              <a:rPr lang="en-US"/>
              <a:t>    }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   HashValue = HashValue % TableSize;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   return HashValue;</a:t>
            </a:r>
            <a:endParaRPr lang="en-US"/>
          </a:p>
          <a:p>
            <a:pPr>
              <a:defRPr/>
            </a:pPr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교재 해시 코드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자릿수 접기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의 문제점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rcRect r="76540" b="17450"/>
          <a:stretch>
            <a:fillRect/>
          </a:stretch>
        </p:blipFill>
        <p:spPr>
          <a:xfrm>
            <a:off x="7068414" y="2100959"/>
            <a:ext cx="3195338" cy="2656081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1009" y="1215782"/>
            <a:ext cx="4774990" cy="5068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/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>
                <a:gd name="adj" fmla="val 16667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680585" y="2921168"/>
              <a:ext cx="2811780" cy="10012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6000">
                  <a:solidFill>
                    <a:schemeClr val="bg1"/>
                  </a:solidFill>
                </a:rPr>
                <a:t>X65599</a:t>
              </a:r>
              <a:endParaRPr lang="en-US" altLang="ko-KR" sz="60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45134" y="3531062"/>
            <a:ext cx="6162108" cy="1067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6400" b="1">
                <a:solidFill>
                  <a:schemeClr val="accent1"/>
                </a:solidFill>
              </a:rPr>
              <a:t>교재탐구</a:t>
            </a:r>
            <a:endParaRPr lang="ko-KR" altLang="en-US" sz="64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X65599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058551" y="1244141"/>
            <a:ext cx="7600283" cy="25544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/>
              <a:t>unsigned int generateHash(char *string, </a:t>
            </a:r>
            <a:r>
              <a:rPr lang="en-US" altLang="ko-KR"/>
              <a:t>int</a:t>
            </a:r>
            <a:r>
              <a:rPr/>
              <a:t> len)</a:t>
            </a:r>
            <a:endParaRPr/>
          </a:p>
          <a:p>
            <a:pPr>
              <a:defRPr/>
            </a:pPr>
            <a:r>
              <a:rPr/>
              <a:t>{</a:t>
            </a:r>
            <a:endParaRPr/>
          </a:p>
          <a:p>
            <a:pPr>
              <a:defRPr/>
            </a:pPr>
            <a:r>
              <a:rPr/>
              <a:t>  unsigned int hash = 0;</a:t>
            </a:r>
            <a:endParaRPr/>
          </a:p>
          <a:p>
            <a:pPr>
              <a:defRPr/>
            </a:pPr>
            <a:r>
              <a:rPr/>
              <a:t>  for(</a:t>
            </a:r>
            <a:r>
              <a:rPr lang="en-US" altLang="ko-KR"/>
              <a:t>int</a:t>
            </a:r>
            <a:r>
              <a:rPr/>
              <a:t> i = 0; i &lt; len; ++i)</a:t>
            </a:r>
            <a:endParaRPr/>
          </a:p>
          <a:p>
            <a:pPr>
              <a:defRPr/>
            </a:pPr>
            <a:r>
              <a:rPr lang="en-US" altLang="ko-KR"/>
              <a:t>  </a:t>
            </a:r>
            <a:r>
              <a:rPr/>
              <a:t>{</a:t>
            </a:r>
            <a:endParaRPr/>
          </a:p>
          <a:p>
            <a:pPr>
              <a:defRPr/>
            </a:pPr>
            <a:r>
              <a:rPr/>
              <a:t>     hash = 65599 * hash + string[i];</a:t>
            </a:r>
            <a:endParaRPr/>
          </a:p>
          <a:p>
            <a:pPr>
              <a:defRPr/>
            </a:pPr>
            <a:r>
              <a:rPr/>
              <a:t>  }</a:t>
            </a:r>
            <a:endParaRPr/>
          </a:p>
          <a:p>
            <a:pPr>
              <a:defRPr/>
            </a:pPr>
            <a:r>
              <a:rPr/>
              <a:t>  return hash ^ (hash &gt;&gt; 16);</a:t>
            </a:r>
            <a:endParaRPr/>
          </a:p>
          <a:p>
            <a:pPr>
              <a:defRPr/>
            </a:pPr>
            <a:r>
              <a:rPr/>
              <a:t>}</a:t>
            </a:r>
            <a:endParaRPr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0148" y="1876645"/>
            <a:ext cx="4707863" cy="1770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8250" y="891284"/>
            <a:ext cx="9715500" cy="5509260"/>
          </a:xfrm>
          <a:prstGeom prst="rect">
            <a:avLst/>
          </a:prstGeom>
        </p:spPr>
      </p:pic>
      <p:sp>
        <p:nvSpPr>
          <p:cNvPr id="42" name=""/>
          <p:cNvSpPr/>
          <p:nvPr/>
        </p:nvSpPr>
        <p:spPr>
          <a:xfrm>
            <a:off x="1176365" y="0"/>
            <a:ext cx="7002780" cy="9124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1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Number by filename</a:t>
            </a:r>
            <a:r>
              <a:rPr xmlns:mc="http://schemas.openxmlformats.org/markup-compatibility/2006" xmlns:hp="http://schemas.haansoft.com/office/presentation/8.0" sz="109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Alice"/>
              </a:rPr>
              <a:t>: number of strings hashed</a:t>
            </a:r>
            <a:endParaRPr xmlns:mc="http://schemas.openxmlformats.org/markup-compatibility/2006" xmlns:hp="http://schemas.haansoft.com/office/presentation/8.0" sz="109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Alice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0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First Number</a:t>
            </a:r>
            <a:r>
              <a:rPr xmlns:mc="http://schemas.openxmlformats.org/markup-compatibility/2006" xmlns:hp="http://schemas.haansoft.com/office/presentation/8.0" sz="109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lice"/>
                <a:ea typeface="Alice"/>
              </a:rPr>
              <a:t>: Relative speed. The fastest hash will appear as 1.00</a:t>
            </a:r>
            <a:endParaRPr xmlns:mc="http://schemas.openxmlformats.org/markup-compatibility/2006" xmlns:hp="http://schemas.haansoft.com/office/presentation/8.0" sz="1090" b="0" i="0" strike="noStrike" mc:Ignorable="hp" hp:hslEmbossed="0">
              <a:solidFill>
                <a:srgbClr val="000000">
                  <a:alpha val="100000"/>
                </a:srgbClr>
              </a:solidFill>
              <a:latin typeface="Alice"/>
              <a:ea typeface="Alice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0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[]</a:t>
            </a:r>
            <a:r>
              <a:rPr xmlns:mc="http://schemas.openxmlformats.org/markup-compatibility/2006" xmlns:hp="http://schemas.haansoft.com/office/presentation/8.0" sz="109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lice"/>
                <a:ea typeface="Alice"/>
              </a:rPr>
              <a:t>: Number of collision within a hashtable that is the next power of two bigger than the number of items in the file.</a:t>
            </a:r>
            <a:endParaRPr xmlns:mc="http://schemas.openxmlformats.org/markup-compatibility/2006" xmlns:hp="http://schemas.haansoft.com/office/presentation/8.0" sz="1090" b="0" i="0" strike="noStrike" mc:Ignorable="hp" hp:hslEmbossed="0">
              <a:solidFill>
                <a:srgbClr val="000000">
                  <a:alpha val="100000"/>
                </a:srgbClr>
              </a:solidFill>
              <a:latin typeface="Alice"/>
              <a:ea typeface="Alice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000" b="1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()</a:t>
            </a:r>
            <a:r>
              <a:rPr xmlns:mc="http://schemas.openxmlformats.org/markup-compatibility/2006" xmlns:hp="http://schemas.haansoft.com/office/presentation/8.0" sz="109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lice"/>
                <a:ea typeface="Alice"/>
              </a:rPr>
              <a:t>: Number of times items hashed to the exact same value.</a:t>
            </a:r>
            <a:endParaRPr xmlns:mc="http://schemas.openxmlformats.org/markup-compatibility/2006" xmlns:hp="http://schemas.haansoft.com/office/presentation/8.0" sz="1090" b="0" i="0" strike="noStrike" mc:Ignorable="hp" hp:hslEmbossed="0">
              <a:solidFill>
                <a:srgbClr val="000000">
                  <a:alpha val="100000"/>
                </a:srgbClr>
              </a:solidFill>
              <a:latin typeface="Alice"/>
              <a:ea typeface="Alice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090" b="0" i="0" strike="noStrike" mc:Ignorable="hp" hp:hslEmbossed="0">
                <a:solidFill>
                  <a:srgbClr val="ff0000">
                    <a:alpha val="100000"/>
                  </a:srgbClr>
                </a:solidFill>
                <a:latin typeface="Alice"/>
                <a:ea typeface="Alice"/>
              </a:rPr>
              <a:t>Red: Has items that hashed to the same value.</a:t>
            </a:r>
            <a:r>
              <a:rPr xmlns:mc="http://schemas.openxmlformats.org/markup-compatibility/2006" xmlns:hp="http://schemas.haansoft.com/office/presentation/8.0" lang="en-US" altLang="ko-KR" sz="1090" b="0" i="0" strike="noStrike" mc:Ignorable="hp" hp:hslEmbossed="0">
                <a:solidFill>
                  <a:srgbClr val="ff0000">
                    <a:alpha val="100000"/>
                  </a:srgbClr>
                </a:solidFill>
                <a:latin typeface="Alice"/>
                <a:ea typeface="Alice"/>
              </a:rPr>
              <a:t> </a:t>
            </a:r>
            <a:endParaRPr xmlns:mc="http://schemas.openxmlformats.org/markup-compatibility/2006" xmlns:hp="http://schemas.haansoft.com/office/presentation/8.0" lang="en-US" altLang="ko-KR" sz="1090" b="0" i="0" strike="noStrike" mc:Ignorable="hp" hp:hslEmbossed="0">
              <a:solidFill>
                <a:srgbClr val="ff0000">
                  <a:alpha val="100000"/>
                </a:srgbClr>
              </a:solidFill>
              <a:latin typeface="Alice"/>
              <a:ea typeface="Alice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7615580" y="694244"/>
            <a:ext cx="3429610" cy="21825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900"/>
              <a:t>출처</a:t>
            </a:r>
            <a:r>
              <a:rPr lang="en-US" altLang="ko-KR" sz="900"/>
              <a:t>:</a:t>
            </a:r>
            <a:r>
              <a:rPr lang="en-US" sz="900"/>
              <a:t>https://www.chrissavoie.com/articles/11-research/11-hash2</a:t>
            </a:r>
            <a:endParaRPr lang="en-US" sz="900"/>
          </a:p>
        </p:txBody>
      </p:sp>
      <p:sp>
        <p:nvSpPr>
          <p:cNvPr id="44" name=""/>
          <p:cNvSpPr/>
          <p:nvPr/>
        </p:nvSpPr>
        <p:spPr>
          <a:xfrm>
            <a:off x="1137402" y="2727488"/>
            <a:ext cx="9898144" cy="682461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K-X65599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058551" y="1244141"/>
            <a:ext cx="7600283" cy="42022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/>
              <a:t>int key[10] = { 2,3,5,7,11,13,17,19,23,29 };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unsigned int generateHash</a:t>
            </a:r>
            <a:r>
              <a:rPr lang="en-US" altLang="ko-KR"/>
              <a:t>(</a:t>
            </a:r>
            <a:r>
              <a:rPr lang="en-US"/>
              <a:t> char* string, </a:t>
            </a:r>
            <a:r>
              <a:rPr lang="en-US" altLang="ko-KR"/>
              <a:t>int</a:t>
            </a:r>
            <a:r>
              <a:rPr lang="en-US"/>
              <a:t> len)</a:t>
            </a:r>
            <a:endParaRPr lang="en-US"/>
          </a:p>
          <a:p>
            <a:pPr>
              <a:defRPr/>
            </a:pPr>
            <a:r>
              <a:rPr lang="en-US"/>
              <a:t>{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	unsigned int hash = 0;</a:t>
            </a:r>
            <a:endParaRPr lang="en-US"/>
          </a:p>
          <a:p>
            <a:pPr>
              <a:defRPr/>
            </a:pPr>
            <a:r>
              <a:rPr lang="en-US"/>
              <a:t>	for (</a:t>
            </a:r>
            <a:r>
              <a:rPr lang="en-US" altLang="ko-KR"/>
              <a:t>int</a:t>
            </a:r>
            <a:r>
              <a:rPr lang="en-US"/>
              <a:t> i = 0; i &lt; len; ++i)</a:t>
            </a:r>
            <a:endParaRPr lang="en-US"/>
          </a:p>
          <a:p>
            <a:pPr>
              <a:defRPr/>
            </a:pPr>
            <a:r>
              <a:rPr lang="en-US"/>
              <a:t>	{</a:t>
            </a:r>
            <a:endParaRPr lang="en-US"/>
          </a:p>
          <a:p>
            <a:pPr>
              <a:defRPr/>
            </a:pPr>
            <a:r>
              <a:rPr lang="en-US"/>
              <a:t>		hash = 65599 * hash + string[i];</a:t>
            </a:r>
            <a:endParaRPr lang="en-US"/>
          </a:p>
          <a:p>
            <a:pPr>
              <a:defRPr/>
            </a:pPr>
            <a:r>
              <a:rPr lang="en-US"/>
              <a:t>	}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	hash = hash * key[hash % 10];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	return hash ^ (hash &gt;&gt; 16);</a:t>
            </a:r>
            <a:endParaRPr lang="en-US"/>
          </a:p>
          <a:p>
            <a:pPr>
              <a:defRPr/>
            </a:pPr>
            <a:r>
              <a:rPr lang="en-US"/>
              <a:t>}</a:t>
            </a:r>
            <a:endParaRPr lang="en-US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0053" y="2539384"/>
            <a:ext cx="4780116" cy="177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AsK-X65599</a:t>
            </a:r>
            <a:endParaRPr lang="en-US" altLang="ko-KR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930896" y="1007920"/>
            <a:ext cx="7600285" cy="52862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sz="1700"/>
              <a:t>int key[10] = { 2,3,5,7,11,13,17,19,23,29 };</a:t>
            </a:r>
            <a:endParaRPr lang="en-US" sz="1700"/>
          </a:p>
          <a:p>
            <a:pPr>
              <a:defRPr/>
            </a:pPr>
            <a:endParaRPr lang="en-US" sz="1700"/>
          </a:p>
          <a:p>
            <a:pPr>
              <a:defRPr/>
            </a:pPr>
            <a:r>
              <a:rPr lang="en-US" sz="1700"/>
              <a:t>unsigned int generateHash(char* string, int len)</a:t>
            </a:r>
            <a:endParaRPr lang="en-US" sz="1700"/>
          </a:p>
          <a:p>
            <a:pPr>
              <a:defRPr/>
            </a:pPr>
            <a:r>
              <a:rPr lang="en-US" sz="1700"/>
              <a:t>{</a:t>
            </a:r>
            <a:endParaRPr lang="en-US" sz="1700"/>
          </a:p>
          <a:p>
            <a:pPr>
              <a:defRPr/>
            </a:pPr>
            <a:endParaRPr lang="en-US" sz="1700"/>
          </a:p>
          <a:p>
            <a:pPr>
              <a:defRPr/>
            </a:pPr>
            <a:r>
              <a:rPr lang="en-US" sz="1700"/>
              <a:t>	unsigned int hash = 0;</a:t>
            </a:r>
            <a:endParaRPr lang="en-US" sz="1700"/>
          </a:p>
          <a:p>
            <a:pPr>
              <a:defRPr/>
            </a:pPr>
            <a:r>
              <a:rPr lang="en-US" sz="1700"/>
              <a:t>	for (int i = 0; i &lt; len; ++i)</a:t>
            </a:r>
            <a:endParaRPr lang="en-US" sz="1700"/>
          </a:p>
          <a:p>
            <a:pPr>
              <a:defRPr/>
            </a:pPr>
            <a:r>
              <a:rPr lang="en-US" sz="1700"/>
              <a:t>	{</a:t>
            </a:r>
            <a:endParaRPr lang="en-US" sz="1700"/>
          </a:p>
          <a:p>
            <a:pPr>
              <a:defRPr/>
            </a:pPr>
            <a:r>
              <a:rPr lang="en-US" sz="1700"/>
              <a:t>		hash = 65599 * hash + string[i];</a:t>
            </a:r>
            <a:endParaRPr lang="en-US" sz="1700"/>
          </a:p>
          <a:p>
            <a:pPr>
              <a:defRPr/>
            </a:pPr>
            <a:r>
              <a:rPr lang="en-US" sz="1700"/>
              <a:t>	}</a:t>
            </a:r>
            <a:endParaRPr lang="en-US" sz="1700"/>
          </a:p>
          <a:p>
            <a:pPr>
              <a:defRPr/>
            </a:pPr>
            <a:r>
              <a:rPr lang="en-US" sz="1700"/>
              <a:t>	hash = hash * key[hash % 10];</a:t>
            </a:r>
            <a:endParaRPr lang="en-US" sz="1700"/>
          </a:p>
          <a:p>
            <a:pPr>
              <a:defRPr/>
            </a:pPr>
            <a:r>
              <a:rPr lang="en-US" sz="1700"/>
              <a:t>	</a:t>
            </a:r>
            <a:endParaRPr lang="en-US" sz="1700"/>
          </a:p>
          <a:p>
            <a:pPr>
              <a:defRPr/>
            </a:pPr>
            <a:r>
              <a:rPr lang="en-US" altLang="ko-KR" sz="1700"/>
              <a:t>	</a:t>
            </a:r>
            <a:r>
              <a:rPr lang="en-US" sz="1700"/>
              <a:t>return hash ^ (hash &gt;&gt; 16);</a:t>
            </a:r>
            <a:endParaRPr lang="en-US" sz="1700"/>
          </a:p>
          <a:p>
            <a:pPr>
              <a:defRPr/>
            </a:pPr>
            <a:r>
              <a:rPr lang="en-US" sz="1700"/>
              <a:t>}</a:t>
            </a:r>
            <a:endParaRPr lang="en-US" sz="1700"/>
          </a:p>
          <a:p>
            <a:pPr>
              <a:defRPr/>
            </a:pPr>
            <a:endParaRPr lang="en-US" sz="1700"/>
          </a:p>
          <a:p>
            <a:pPr>
              <a:defRPr/>
            </a:pPr>
            <a:r>
              <a:rPr lang="en-US" sz="1700"/>
              <a:t>unsigned int AssortingHash(unsigned int block1, unsigned int block2) {</a:t>
            </a:r>
            <a:endParaRPr lang="en-US" sz="1700"/>
          </a:p>
          <a:p>
            <a:pPr>
              <a:defRPr/>
            </a:pPr>
            <a:r>
              <a:rPr lang="en-US" sz="1700"/>
              <a:t>	unsigned int sum = block1*65599 + block2*65599;</a:t>
            </a:r>
            <a:endParaRPr lang="en-US" sz="1700"/>
          </a:p>
          <a:p>
            <a:pPr>
              <a:defRPr/>
            </a:pPr>
            <a:r>
              <a:rPr lang="en-US" sz="1700"/>
              <a:t>	unsigned int assortedhash = sum ^ (sum &gt;&gt; 16);</a:t>
            </a:r>
            <a:endParaRPr lang="en-US" sz="1700"/>
          </a:p>
          <a:p>
            <a:pPr>
              <a:defRPr/>
            </a:pPr>
            <a:r>
              <a:rPr lang="en-US" sz="1700"/>
              <a:t>	return assortedhash;</a:t>
            </a:r>
            <a:endParaRPr lang="en-US" sz="1700"/>
          </a:p>
          <a:p>
            <a:pPr>
              <a:defRPr/>
            </a:pPr>
            <a:r>
              <a:rPr lang="en-US"/>
              <a:t>}</a:t>
            </a:r>
            <a:endParaRPr lang="en-US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58934" y="2226567"/>
            <a:ext cx="2230114" cy="2731263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67342" y="2165097"/>
            <a:ext cx="2619807" cy="975131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6465" y="2165097"/>
            <a:ext cx="2619807" cy="975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657911" y="3708259"/>
              <a:ext cx="4403419" cy="1344397"/>
              <a:chOff x="2700072" y="2021840"/>
              <a:chExt cx="5996019" cy="183063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375822" y="2720924"/>
                <a:ext cx="5320268" cy="1131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블록체인 구현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전체 소스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코드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223885" y="1096846"/>
            <a:ext cx="7279868" cy="56354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sz="1300"/>
              <a:t>#include &lt;stdio.h&gt;</a:t>
            </a:r>
            <a:endParaRPr lang="en-US" sz="1300"/>
          </a:p>
          <a:p>
            <a:pPr>
              <a:defRPr/>
            </a:pPr>
            <a:r>
              <a:rPr lang="en-US" sz="1300"/>
              <a:t>#include &lt;string.h&gt;</a:t>
            </a:r>
            <a:endParaRPr lang="en-US" sz="1300"/>
          </a:p>
          <a:p>
            <a:pPr>
              <a:defRPr/>
            </a:pPr>
            <a:r>
              <a:rPr lang="en-US" sz="1300"/>
              <a:t>#include &lt;stdlib.h&gt;</a:t>
            </a:r>
            <a:endParaRPr lang="en-US" sz="1300"/>
          </a:p>
          <a:p>
            <a:pPr>
              <a:defRPr/>
            </a:pPr>
            <a:endParaRPr lang="en-US" sz="1300"/>
          </a:p>
          <a:p>
            <a:pPr>
              <a:defRPr/>
            </a:pPr>
            <a:r>
              <a:rPr lang="en-US" sz="1300"/>
              <a:t>int key[10] = { 2,3,5,7,11,13,17,19,23,29 };</a:t>
            </a:r>
            <a:endParaRPr lang="en-US" sz="1300"/>
          </a:p>
          <a:p>
            <a:pPr>
              <a:defRPr/>
            </a:pPr>
            <a:endParaRPr lang="en-US" sz="1300"/>
          </a:p>
          <a:p>
            <a:pPr>
              <a:defRPr/>
            </a:pPr>
            <a:r>
              <a:rPr lang="en-US" sz="1300"/>
              <a:t>unsigned int generateHash(const char* string, size_t len)</a:t>
            </a:r>
            <a:endParaRPr lang="en-US" sz="1300"/>
          </a:p>
          <a:p>
            <a:pPr>
              <a:defRPr/>
            </a:pPr>
            <a:r>
              <a:rPr lang="en-US" sz="1300"/>
              <a:t>{</a:t>
            </a:r>
            <a:endParaRPr lang="en-US" sz="1300"/>
          </a:p>
          <a:p>
            <a:pPr>
              <a:defRPr/>
            </a:pPr>
            <a:endParaRPr lang="en-US" sz="1300"/>
          </a:p>
          <a:p>
            <a:pPr>
              <a:defRPr/>
            </a:pPr>
            <a:r>
              <a:rPr lang="en-US" sz="1300"/>
              <a:t>	unsigned int hash = 0;</a:t>
            </a:r>
            <a:endParaRPr lang="en-US" sz="1300"/>
          </a:p>
          <a:p>
            <a:pPr>
              <a:defRPr/>
            </a:pPr>
            <a:r>
              <a:rPr lang="en-US" sz="1300"/>
              <a:t>	for (size_t i = 0; i &lt; len; ++i)</a:t>
            </a:r>
            <a:endParaRPr lang="en-US" sz="1300"/>
          </a:p>
          <a:p>
            <a:pPr>
              <a:defRPr/>
            </a:pPr>
            <a:r>
              <a:rPr lang="en-US" sz="1300"/>
              <a:t>	{</a:t>
            </a:r>
            <a:endParaRPr lang="en-US" sz="1300"/>
          </a:p>
          <a:p>
            <a:pPr>
              <a:defRPr/>
            </a:pPr>
            <a:r>
              <a:rPr lang="en-US" sz="1300"/>
              <a:t>		hash = 65599 * hash + string[i];</a:t>
            </a:r>
            <a:endParaRPr lang="en-US" sz="1300"/>
          </a:p>
          <a:p>
            <a:pPr>
              <a:defRPr/>
            </a:pPr>
            <a:r>
              <a:rPr lang="en-US" sz="1300"/>
              <a:t>	}</a:t>
            </a:r>
            <a:endParaRPr lang="en-US" sz="1300"/>
          </a:p>
          <a:p>
            <a:pPr>
              <a:defRPr/>
            </a:pPr>
            <a:endParaRPr lang="en-US" sz="1300"/>
          </a:p>
          <a:p>
            <a:pPr>
              <a:defRPr/>
            </a:pPr>
            <a:r>
              <a:rPr lang="en-US" sz="1300"/>
              <a:t>	hash = hash * key[hash % 10];</a:t>
            </a:r>
            <a:endParaRPr lang="en-US" sz="1300"/>
          </a:p>
          <a:p>
            <a:pPr>
              <a:defRPr/>
            </a:pPr>
            <a:endParaRPr lang="en-US" sz="1300"/>
          </a:p>
          <a:p>
            <a:pPr>
              <a:defRPr/>
            </a:pPr>
            <a:r>
              <a:rPr lang="en-US" sz="1300"/>
              <a:t>	return hash ^ (hash &gt;&gt; 16);</a:t>
            </a:r>
            <a:endParaRPr lang="en-US" sz="1300"/>
          </a:p>
          <a:p>
            <a:pPr>
              <a:defRPr/>
            </a:pPr>
            <a:r>
              <a:rPr lang="en-US" sz="1300"/>
              <a:t>}</a:t>
            </a:r>
            <a:endParaRPr lang="en-US" sz="1300"/>
          </a:p>
          <a:p>
            <a:pPr>
              <a:defRPr/>
            </a:pPr>
            <a:endParaRPr lang="en-US" sz="1300"/>
          </a:p>
          <a:p>
            <a:pPr>
              <a:defRPr/>
            </a:pPr>
            <a:r>
              <a:rPr lang="en-US" sz="1300"/>
              <a:t>unsigned int AssortingHash(unsigned int block1, unsigned int block2) {</a:t>
            </a:r>
            <a:endParaRPr lang="en-US" sz="1300"/>
          </a:p>
          <a:p>
            <a:pPr>
              <a:defRPr/>
            </a:pPr>
            <a:r>
              <a:rPr lang="en-US" sz="1300"/>
              <a:t>	unsigned int sum = block1*65599 + block2*65599;</a:t>
            </a:r>
            <a:endParaRPr lang="en-US" sz="1300"/>
          </a:p>
          <a:p>
            <a:pPr>
              <a:defRPr/>
            </a:pPr>
            <a:r>
              <a:rPr lang="en-US" sz="1300"/>
              <a:t>	unsigned int assortedhash = sum ^ (sum &gt;&gt; 16);</a:t>
            </a:r>
            <a:endParaRPr lang="en-US" sz="1300"/>
          </a:p>
          <a:p>
            <a:pPr>
              <a:defRPr/>
            </a:pPr>
            <a:r>
              <a:rPr lang="en-US" sz="1300"/>
              <a:t>	return assortedhash;</a:t>
            </a:r>
            <a:endParaRPr lang="en-US" sz="1300"/>
          </a:p>
          <a:p>
            <a:pPr>
              <a:defRPr/>
            </a:pPr>
            <a:r>
              <a:rPr lang="en-US" sz="1300"/>
              <a:t>}</a:t>
            </a:r>
            <a:endParaRPr lang="en-US" sz="1300"/>
          </a:p>
          <a:p>
            <a:pPr>
              <a:defRPr/>
            </a:pPr>
            <a:endParaRPr lang="en-US" sz="1300"/>
          </a:p>
          <a:p>
            <a:pPr>
              <a:defRPr/>
            </a:pPr>
            <a:endParaRPr lang="en-US" sz="1300"/>
          </a:p>
          <a:p>
            <a:pPr>
              <a:defRPr/>
            </a:pPr>
            <a:endParaRPr lang="en-US" sz="1300"/>
          </a:p>
        </p:txBody>
      </p:sp>
      <p:sp>
        <p:nvSpPr>
          <p:cNvPr id="25" name=""/>
          <p:cNvSpPr txBox="1"/>
          <p:nvPr/>
        </p:nvSpPr>
        <p:spPr>
          <a:xfrm>
            <a:off x="6096000" y="998650"/>
            <a:ext cx="5426444" cy="5333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sz="800"/>
              <a:t>	int main() {</a:t>
            </a:r>
            <a:endParaRPr lang="en-US" sz="800"/>
          </a:p>
          <a:p>
            <a:pPr>
              <a:defRPr/>
            </a:pPr>
            <a:r>
              <a:rPr lang="en-US" sz="800"/>
              <a:t>	char bill[101][101];</a:t>
            </a: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r>
              <a:rPr lang="en-US" sz="800"/>
              <a:t>	puts("장부를 기록하십시오");</a:t>
            </a:r>
            <a:endParaRPr lang="en-US" sz="800"/>
          </a:p>
          <a:p>
            <a:pPr>
              <a:defRPr/>
            </a:pPr>
            <a:r>
              <a:rPr lang="en-US" sz="800"/>
              <a:t>	gets_s(bill[0], 100);</a:t>
            </a:r>
            <a:endParaRPr lang="en-US" sz="800"/>
          </a:p>
          <a:p>
            <a:pPr>
              <a:defRPr/>
            </a:pPr>
            <a:r>
              <a:rPr lang="en-US" sz="800"/>
              <a:t>	unsigned int block1 = generateHash(bill[0], strlen(bill[0]));</a:t>
            </a:r>
            <a:endParaRPr lang="en-US" sz="800"/>
          </a:p>
          <a:p>
            <a:pPr>
              <a:defRPr/>
            </a:pPr>
            <a:r>
              <a:rPr lang="en-US" sz="800"/>
              <a:t>	printf("\n##입력장부 해시:%x", block1);;</a:t>
            </a: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r>
              <a:rPr lang="en-US" sz="800"/>
              <a:t>	puts("\n\n장부를 기록하십시오");</a:t>
            </a:r>
            <a:endParaRPr lang="en-US" sz="800"/>
          </a:p>
          <a:p>
            <a:pPr>
              <a:defRPr/>
            </a:pPr>
            <a:r>
              <a:rPr lang="en-US" sz="800"/>
              <a:t>	puts(bill[0]);</a:t>
            </a:r>
            <a:endParaRPr lang="en-US" sz="800"/>
          </a:p>
          <a:p>
            <a:pPr>
              <a:defRPr/>
            </a:pPr>
            <a:r>
              <a:rPr lang="en-US" sz="800"/>
              <a:t>	gets_s(bill[1], 100);</a:t>
            </a:r>
            <a:endParaRPr lang="en-US" sz="800"/>
          </a:p>
          <a:p>
            <a:pPr>
              <a:defRPr/>
            </a:pPr>
            <a:r>
              <a:rPr lang="en-US" sz="800"/>
              <a:t>	unsigned int block2 = generateHash(bill[1], strlen(bill[1]));</a:t>
            </a:r>
            <a:endParaRPr lang="en-US" sz="800"/>
          </a:p>
          <a:p>
            <a:pPr>
              <a:defRPr/>
            </a:pPr>
            <a:r>
              <a:rPr lang="en-US" sz="800"/>
              <a:t>	printf("\n##입력장부 해시:%x", block2);</a:t>
            </a: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r>
              <a:rPr lang="en-US" sz="800"/>
              <a:t>	puts("\n\n*합성 해시*");</a:t>
            </a:r>
            <a:endParaRPr lang="en-US" sz="800"/>
          </a:p>
          <a:p>
            <a:pPr>
              <a:defRPr/>
            </a:pPr>
            <a:r>
              <a:rPr lang="en-US" sz="800"/>
              <a:t>	unsigned int AH = AssortingHash(block1, block2);</a:t>
            </a:r>
            <a:endParaRPr lang="en-US" sz="800"/>
          </a:p>
          <a:p>
            <a:pPr>
              <a:defRPr/>
            </a:pPr>
            <a:r>
              <a:rPr lang="en-US" sz="800"/>
              <a:t>	printf("%x", AH);</a:t>
            </a: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r>
              <a:rPr lang="en-US" sz="800"/>
              <a:t>	int i = 1;</a:t>
            </a: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r>
              <a:rPr lang="en-US" sz="800"/>
              <a:t>	while (1) {</a:t>
            </a: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r>
              <a:rPr lang="en-US" sz="800"/>
              <a:t>		++i;</a:t>
            </a:r>
            <a:endParaRPr lang="en-US" sz="800"/>
          </a:p>
          <a:p>
            <a:pPr>
              <a:defRPr/>
            </a:pPr>
            <a:r>
              <a:rPr lang="en-US" sz="800"/>
              <a:t>		block1 = AH;</a:t>
            </a: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r>
              <a:rPr lang="en-US" sz="800"/>
              <a:t>		puts("\n\n장부를 기록하십시오");</a:t>
            </a:r>
            <a:endParaRPr lang="en-US" sz="800"/>
          </a:p>
          <a:p>
            <a:pPr>
              <a:defRPr/>
            </a:pPr>
            <a:r>
              <a:rPr lang="en-US" sz="800"/>
              <a:t>		for (int index = 0;index &lt; i;index++) {</a:t>
            </a:r>
            <a:endParaRPr lang="en-US" sz="800"/>
          </a:p>
          <a:p>
            <a:pPr>
              <a:defRPr/>
            </a:pPr>
            <a:r>
              <a:rPr lang="en-US" sz="800"/>
              <a:t>			puts(bill[index]);</a:t>
            </a:r>
            <a:endParaRPr lang="en-US" sz="800"/>
          </a:p>
          <a:p>
            <a:pPr>
              <a:defRPr/>
            </a:pPr>
            <a:r>
              <a:rPr lang="en-US" sz="800"/>
              <a:t>		}</a:t>
            </a:r>
            <a:endParaRPr lang="en-US" sz="800"/>
          </a:p>
          <a:p>
            <a:pPr>
              <a:defRPr/>
            </a:pPr>
            <a:r>
              <a:rPr lang="en-US" sz="800"/>
              <a:t>		gets_s(bill[i], 100);</a:t>
            </a:r>
            <a:endParaRPr lang="en-US" sz="800"/>
          </a:p>
          <a:p>
            <a:pPr>
              <a:defRPr/>
            </a:pPr>
            <a:r>
              <a:rPr lang="en-US" sz="800"/>
              <a:t>		block2 = generateHash(bill[i], strlen(bill[i]));</a:t>
            </a:r>
            <a:endParaRPr lang="en-US" sz="800"/>
          </a:p>
          <a:p>
            <a:pPr>
              <a:defRPr/>
            </a:pPr>
            <a:r>
              <a:rPr lang="en-US" sz="800"/>
              <a:t>		printf("\n##입력장부 해시:%x", block2);</a:t>
            </a: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r>
              <a:rPr lang="en-US" sz="800"/>
              <a:t>		puts("\n\n*합성 해시*");</a:t>
            </a:r>
            <a:endParaRPr lang="en-US" sz="800"/>
          </a:p>
          <a:p>
            <a:pPr>
              <a:defRPr/>
            </a:pPr>
            <a:r>
              <a:rPr lang="en-US" sz="800"/>
              <a:t>		AH = AssortingHash(block1, block2);</a:t>
            </a:r>
            <a:endParaRPr lang="en-US" sz="800"/>
          </a:p>
          <a:p>
            <a:pPr>
              <a:defRPr/>
            </a:pPr>
            <a:r>
              <a:rPr lang="en-US" sz="800"/>
              <a:t>		printf("%x", AH);</a:t>
            </a:r>
            <a:endParaRPr lang="en-US" sz="800"/>
          </a:p>
          <a:p>
            <a:pPr>
              <a:defRPr/>
            </a:pPr>
            <a:endParaRPr lang="en-US" sz="800"/>
          </a:p>
          <a:p>
            <a:pPr>
              <a:defRPr/>
            </a:pPr>
            <a:r>
              <a:rPr lang="en-US" sz="800"/>
              <a:t>		if (i &gt; 100) return 0;</a:t>
            </a:r>
            <a:endParaRPr lang="en-US" sz="800"/>
          </a:p>
          <a:p>
            <a:pPr>
              <a:defRPr/>
            </a:pPr>
            <a:r>
              <a:rPr lang="en-US" sz="800"/>
              <a:t>	}</a:t>
            </a:r>
            <a:endParaRPr lang="en-US" sz="800"/>
          </a:p>
          <a:p>
            <a:pPr>
              <a:defRPr/>
            </a:pPr>
            <a:r>
              <a:rPr lang="en-US" sz="800"/>
              <a:t>	return 0;</a:t>
            </a:r>
            <a:endParaRPr lang="en-US" sz="800"/>
          </a:p>
          <a:p>
            <a:pPr>
              <a:defRPr/>
            </a:pPr>
            <a:r>
              <a:rPr lang="en-US" sz="800"/>
              <a:t>}</a:t>
            </a:r>
            <a:endParaRPr lang="en-US" sz="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main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코드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223885" y="1096847"/>
            <a:ext cx="7279868" cy="53020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/>
              <a:t>int main() {</a:t>
            </a:r>
            <a:endParaRPr lang="en-US"/>
          </a:p>
          <a:p>
            <a:pPr>
              <a:defRPr/>
            </a:pPr>
            <a:r>
              <a:rPr lang="en-US"/>
              <a:t>char bill[101][101];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puts("장부를 기록하십시오");</a:t>
            </a:r>
            <a:endParaRPr lang="en-US"/>
          </a:p>
          <a:p>
            <a:pPr>
              <a:defRPr/>
            </a:pPr>
            <a:r>
              <a:rPr lang="en-US"/>
              <a:t>gets_s(bill[0], 100);</a:t>
            </a:r>
            <a:endParaRPr lang="en-US"/>
          </a:p>
          <a:p>
            <a:pPr>
              <a:defRPr/>
            </a:pPr>
            <a:r>
              <a:rPr lang="en-US"/>
              <a:t>unsigned int block1 = generateHash(bill[0], strlen(bill[0]));</a:t>
            </a:r>
            <a:endParaRPr lang="en-US"/>
          </a:p>
          <a:p>
            <a:pPr>
              <a:defRPr/>
            </a:pPr>
            <a:r>
              <a:rPr lang="en-US"/>
              <a:t>printf("\n##입력장부 해시:%x", block1);;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puts("\n\n장부를 기록하십시오");</a:t>
            </a:r>
            <a:endParaRPr lang="en-US"/>
          </a:p>
          <a:p>
            <a:pPr>
              <a:defRPr/>
            </a:pPr>
            <a:r>
              <a:rPr lang="en-US"/>
              <a:t>puts(bill[0]);</a:t>
            </a:r>
            <a:endParaRPr lang="en-US"/>
          </a:p>
          <a:p>
            <a:pPr>
              <a:defRPr/>
            </a:pPr>
            <a:r>
              <a:rPr lang="en-US"/>
              <a:t>gets_s(bill[1], 100);</a:t>
            </a:r>
            <a:endParaRPr lang="en-US"/>
          </a:p>
          <a:p>
            <a:pPr>
              <a:defRPr/>
            </a:pPr>
            <a:r>
              <a:rPr lang="en-US"/>
              <a:t>unsigned int block2 = generateHash(bill[1], strlen(bill[1]));</a:t>
            </a:r>
            <a:endParaRPr lang="en-US"/>
          </a:p>
          <a:p>
            <a:pPr>
              <a:defRPr/>
            </a:pPr>
            <a:r>
              <a:rPr lang="en-US"/>
              <a:t>printf("\n##입력장부 해시:%x", block2);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puts("\n\n*합성 해시*");</a:t>
            </a:r>
            <a:endParaRPr lang="en-US"/>
          </a:p>
          <a:p>
            <a:pPr>
              <a:defRPr/>
            </a:pPr>
            <a:r>
              <a:rPr lang="en-US"/>
              <a:t>unsigned int AH = AssortingHash(block1, block2);</a:t>
            </a:r>
            <a:endParaRPr lang="en-US"/>
          </a:p>
          <a:p>
            <a:pPr>
              <a:defRPr/>
            </a:pPr>
            <a:r>
              <a:rPr lang="en-US"/>
              <a:t>printf("%x", AH);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int i = 1;	</a:t>
            </a:r>
            <a:endParaRPr lang="en-US"/>
          </a:p>
        </p:txBody>
      </p:sp>
      <p:sp>
        <p:nvSpPr>
          <p:cNvPr id="25" name=""/>
          <p:cNvSpPr txBox="1"/>
          <p:nvPr/>
        </p:nvSpPr>
        <p:spPr>
          <a:xfrm>
            <a:off x="6096000" y="998650"/>
            <a:ext cx="5426444" cy="53052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/>
              <a:t>	while (1) {</a:t>
            </a:r>
            <a:endParaRPr lang="en-US"/>
          </a:p>
          <a:p>
            <a:pPr>
              <a:defRPr/>
            </a:pPr>
            <a:r>
              <a:rPr lang="en-US"/>
              <a:t>	++i;</a:t>
            </a:r>
            <a:endParaRPr lang="en-US"/>
          </a:p>
          <a:p>
            <a:pPr>
              <a:defRPr/>
            </a:pPr>
            <a:r>
              <a:rPr lang="en-US"/>
              <a:t>	block1 = AH;</a:t>
            </a:r>
            <a:endParaRPr lang="en-US"/>
          </a:p>
          <a:p>
            <a:pPr>
              <a:defRPr/>
            </a:pPr>
            <a:r>
              <a:rPr lang="en-US"/>
              <a:t>	puts("\n\n장부를 기록하십시오");</a:t>
            </a:r>
            <a:endParaRPr lang="en-US"/>
          </a:p>
          <a:p>
            <a:pPr>
              <a:defRPr/>
            </a:pPr>
            <a:r>
              <a:rPr lang="en-US"/>
              <a:t>	for (int index = 0;index &lt; i;index++) {</a:t>
            </a:r>
            <a:endParaRPr lang="en-US"/>
          </a:p>
          <a:p>
            <a:pPr>
              <a:defRPr/>
            </a:pPr>
            <a:r>
              <a:rPr lang="en-US"/>
              <a:t>		puts(bill[index]);</a:t>
            </a:r>
            <a:endParaRPr lang="en-US"/>
          </a:p>
          <a:p>
            <a:pPr>
              <a:defRPr/>
            </a:pPr>
            <a:r>
              <a:rPr lang="en-US"/>
              <a:t>	}</a:t>
            </a:r>
            <a:endParaRPr lang="en-US"/>
          </a:p>
          <a:p>
            <a:pPr>
              <a:defRPr/>
            </a:pPr>
            <a:r>
              <a:rPr lang="en-US"/>
              <a:t>	gets_s(bill[i], 100);</a:t>
            </a:r>
            <a:endParaRPr lang="en-US"/>
          </a:p>
          <a:p>
            <a:pPr>
              <a:defRPr/>
            </a:pPr>
            <a:r>
              <a:rPr lang="en-US"/>
              <a:t>	block2 = generateHash(bill[i], strlen(bill[i]));</a:t>
            </a:r>
            <a:endParaRPr lang="en-US"/>
          </a:p>
          <a:p>
            <a:pPr>
              <a:defRPr/>
            </a:pPr>
            <a:r>
              <a:rPr lang="en-US"/>
              <a:t>	printf("\n##입력장부 해시:%x", block2);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	puts("\n\n*합성 해시*");</a:t>
            </a:r>
            <a:endParaRPr lang="en-US"/>
          </a:p>
          <a:p>
            <a:pPr>
              <a:defRPr/>
            </a:pPr>
            <a:r>
              <a:rPr lang="en-US"/>
              <a:t>	AH = AssortingHash(block1, block2);</a:t>
            </a:r>
            <a:endParaRPr lang="en-US"/>
          </a:p>
          <a:p>
            <a:pPr>
              <a:defRPr/>
            </a:pPr>
            <a:r>
              <a:rPr lang="en-US"/>
              <a:t>	printf("%x", AH);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	if (i &gt; 100) return 0;</a:t>
            </a:r>
            <a:endParaRPr lang="en-US"/>
          </a:p>
          <a:p>
            <a:pPr>
              <a:defRPr/>
            </a:pPr>
            <a:r>
              <a:rPr lang="en-US"/>
              <a:t>	}</a:t>
            </a:r>
            <a:endParaRPr lang="en-US"/>
          </a:p>
          <a:p>
            <a:pPr>
              <a:defRPr/>
            </a:pPr>
            <a:r>
              <a:rPr lang="en-US"/>
              <a:t>	return 0;</a:t>
            </a:r>
            <a:endParaRPr lang="en-US"/>
          </a:p>
          <a:p>
            <a:pPr>
              <a:defRPr/>
            </a:pPr>
            <a:r>
              <a:rPr lang="ko-KR" altLang="en-US"/>
              <a:t>	</a:t>
            </a:r>
            <a:r>
              <a:rPr lang="en-US"/>
              <a:t>}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실행 결과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45803" y="1571252"/>
            <a:ext cx="5900393" cy="3715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실행 결과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088010" y="1519090"/>
            <a:ext cx="3308730" cy="173655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CASE1</a:t>
            </a:r>
            <a:endParaRPr lang="en-US" altLang="ko-KR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Send 50BTC to Miner</a:t>
            </a:r>
            <a:endParaRPr lang="en-US"/>
          </a:p>
          <a:p>
            <a:pPr>
              <a:defRPr/>
            </a:pPr>
            <a:r>
              <a:rPr lang="en-US"/>
              <a:t>John sends 43BTC to Bob</a:t>
            </a:r>
            <a:endParaRPr lang="en-US"/>
          </a:p>
          <a:p>
            <a:pPr>
              <a:defRPr/>
            </a:pPr>
            <a:r>
              <a:rPr lang="en-US"/>
              <a:t>John sends 21.5BTC to Minjun</a:t>
            </a:r>
            <a:endParaRPr lang="en-US"/>
          </a:p>
          <a:p>
            <a:pPr>
              <a:defRPr/>
            </a:pPr>
            <a:r>
              <a:rPr lang="en-US"/>
              <a:t>KNU sends 100BTC to Jack</a:t>
            </a:r>
            <a:endParaRPr lang="en-US"/>
          </a:p>
        </p:txBody>
      </p:sp>
      <p:sp>
        <p:nvSpPr>
          <p:cNvPr id="40" name=""/>
          <p:cNvSpPr txBox="1"/>
          <p:nvPr/>
        </p:nvSpPr>
        <p:spPr>
          <a:xfrm>
            <a:off x="6429866" y="1519090"/>
            <a:ext cx="3243724" cy="173655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CASE2</a:t>
            </a:r>
            <a:endParaRPr lang="en-US" altLang="ko-KR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Send 50BTC to Miner</a:t>
            </a:r>
            <a:endParaRPr lang="en-US"/>
          </a:p>
          <a:p>
            <a:pPr>
              <a:defRPr/>
            </a:pPr>
            <a:r>
              <a:rPr lang="en-US"/>
              <a:t>John sends 43BTC to Bob</a:t>
            </a:r>
            <a:endParaRPr lang="en-US"/>
          </a:p>
          <a:p>
            <a:pPr>
              <a:defRPr/>
            </a:pPr>
            <a:r>
              <a:rPr lang="en-US"/>
              <a:t>John sends 215BTC to Minjun</a:t>
            </a:r>
            <a:endParaRPr lang="en-US"/>
          </a:p>
          <a:p>
            <a:pPr>
              <a:defRPr/>
            </a:pPr>
            <a:r>
              <a:rPr lang="en-US"/>
              <a:t>KNU sends 100BTC to Jack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86194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실행 결과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42" name=""/>
          <p:cNvPicPr/>
          <p:nvPr/>
        </p:nvPicPr>
        <p:blipFill rotWithShape="1">
          <a:blip r:embed="rId2"/>
          <a:srcRect r="59000" b="18430"/>
          <a:stretch>
            <a:fillRect/>
          </a:stretch>
        </p:blipFill>
        <p:spPr>
          <a:xfrm>
            <a:off x="2355668" y="887063"/>
            <a:ext cx="3749148" cy="5508688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4173" y="889693"/>
            <a:ext cx="3753842" cy="5508688"/>
          </a:xfrm>
          <a:prstGeom prst="rect">
            <a:avLst/>
          </a:prstGeom>
        </p:spPr>
      </p:pic>
      <p:sp>
        <p:nvSpPr>
          <p:cNvPr id="46" name=""/>
          <p:cNvSpPr/>
          <p:nvPr/>
        </p:nvSpPr>
        <p:spPr>
          <a:xfrm>
            <a:off x="2344033" y="3748431"/>
            <a:ext cx="7492344" cy="977050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2349828" y="5972764"/>
            <a:ext cx="7492344" cy="397694"/>
          </a:xfrm>
          <a:prstGeom prst="rect">
            <a:avLst/>
          </a:prstGeom>
          <a:noFill/>
          <a:ln w="254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rcRect r="5720"/>
          <a:stretch>
            <a:fillRect/>
          </a:stretch>
        </p:blipFill>
        <p:spPr>
          <a:xfrm>
            <a:off x="5464024" y="0"/>
            <a:ext cx="6727975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A table of 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목차</a:t>
            </a:r>
            <a:endParaRPr lang="ko-KR" altLang="en-US" sz="36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191929" y="2525186"/>
            <a:ext cx="3261961" cy="523220"/>
            <a:chOff x="1191929" y="2733040"/>
            <a:chExt cx="3261961" cy="523220"/>
          </a:xfrm>
        </p:grpSpPr>
        <p:sp>
          <p:nvSpPr>
            <p:cNvPr id="6" name="TextBox 5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6118" y="2733040"/>
              <a:ext cx="2477772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블록체인이란</a:t>
              </a:r>
              <a:r>
                <a:rPr lang="en-US" altLang="ko-KR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?</a:t>
              </a:r>
              <a:endParaRPr lang="en-US" altLang="ko-KR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1191929" y="3515806"/>
            <a:ext cx="2357086" cy="523220"/>
            <a:chOff x="1191929" y="2733040"/>
            <a:chExt cx="2357086" cy="523220"/>
          </a:xfrm>
        </p:grpSpPr>
        <p:sp>
          <p:nvSpPr>
            <p:cNvPr id="10" name="TextBox 9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76118" y="2733040"/>
              <a:ext cx="1572897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암호해시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1191929" y="4506426"/>
            <a:ext cx="3585811" cy="523220"/>
            <a:chOff x="1191929" y="2733040"/>
            <a:chExt cx="3585811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118" y="2733040"/>
              <a:ext cx="2801622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교재의 해시 개선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1191929" y="5497046"/>
            <a:ext cx="3138136" cy="523220"/>
            <a:chOff x="1191929" y="2733040"/>
            <a:chExt cx="3138136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76118" y="2733040"/>
              <a:ext cx="2353947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블록체인 구현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/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>
                <a:gd name="adj" fmla="val 16667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718310" y="2921168"/>
              <a:ext cx="8745855" cy="10012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60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경청해주셔서 감사합니다</a:t>
              </a:r>
              <a:r>
                <a:rPr lang="en-US" altLang="ko-KR" sz="60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.</a:t>
              </a:r>
              <a:endParaRPr lang="en-US" altLang="ko-KR" sz="60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5480" b="9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 rot="0">
              <a:off x="657909" y="3708259"/>
              <a:ext cx="4344110" cy="1338085"/>
              <a:chOff x="2700070" y="2021839"/>
              <a:chExt cx="5915258" cy="182203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700070" y="2021839"/>
                <a:ext cx="5285613" cy="712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1, </a:t>
                </a:r>
                <a:r>
                  <a:rPr lang="ko-KR" altLang="en-US" sz="2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블록체인과 해시</a:t>
                </a:r>
                <a:endPara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035656" y="2720925"/>
                <a:ext cx="5579671" cy="11229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블록체인이란</a:t>
                </a:r>
                <a:r>
                  <a:rPr lang="en-US" altLang="ko-KR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?</a:t>
                </a:r>
                <a:endParaRPr lang="en-US" altLang="ko-KR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블록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352758" y="1087027"/>
            <a:ext cx="11486484" cy="118665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/>
              <a:t>‘블록(Block)’은 장부의 페이지 한 장 한 장. </a:t>
            </a:r>
            <a:endParaRPr/>
          </a:p>
          <a:p>
            <a:pPr>
              <a:defRPr/>
            </a:pPr>
            <a:r>
              <a:rPr/>
              <a:t>장부의 페이지들이 모여서 커다란 하나의 책이 만들어지는 것처럼 블록이 모여서 블록체인을 이</a:t>
            </a:r>
            <a:r>
              <a:rPr lang="ko-KR" altLang="en-US"/>
              <a:t>룸</a:t>
            </a:r>
            <a:r>
              <a:rPr lang="en-US" altLang="ko-KR"/>
              <a:t>.</a:t>
            </a:r>
            <a:r>
              <a:rPr/>
              <a:t> </a:t>
            </a:r>
            <a:endParaRPr/>
          </a:p>
          <a:p>
            <a:pPr>
              <a:defRPr/>
            </a:pPr>
            <a:r>
              <a:rPr/>
              <a:t>장부의 페이지에는 매일 발생하는 거래의 기록이 쓰여지듯이 각 블록에도 특정 시간동안 발생한 모든 거래의 기록이 저장</a:t>
            </a:r>
            <a:r>
              <a:rPr lang="ko-KR" altLang="en-US"/>
              <a:t>됨</a:t>
            </a:r>
            <a:r>
              <a:rPr/>
              <a:t>.</a:t>
            </a:r>
            <a:endParaRPr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98720" y="2537145"/>
            <a:ext cx="2194560" cy="329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블록체인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916168" y="1165584"/>
            <a:ext cx="9171612" cy="36613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/>
              <a:t>블록체인은 모든 거래 정보를 블록에 기록하고, 그 블록을 체인처럼 연결시켜놓은 분산 장부</a:t>
            </a:r>
            <a:endParaRPr/>
          </a:p>
        </p:txBody>
      </p:sp>
      <p:sp>
        <p:nvSpPr>
          <p:cNvPr id="40" name=""/>
          <p:cNvSpPr txBox="1"/>
          <p:nvPr/>
        </p:nvSpPr>
        <p:spPr>
          <a:xfrm>
            <a:off x="4735988" y="3429000"/>
            <a:ext cx="251302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98295" y="1859280"/>
            <a:ext cx="9166859" cy="348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102386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8242013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해시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1004544" y="1136124"/>
            <a:ext cx="9145296" cy="118607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/>
              <a:t>눈사태 효과 : 원본 데이터에 아주 작은 변화만 있어도 완전히 다른 해시값이 만들어지게 </a:t>
            </a:r>
            <a:r>
              <a:rPr lang="ko-KR" altLang="en-US"/>
              <a:t>됨</a:t>
            </a:r>
            <a:r>
              <a:rPr/>
              <a:t>.</a:t>
            </a:r>
            <a:endParaRPr/>
          </a:p>
          <a:p>
            <a:pPr>
              <a:defRPr/>
            </a:pPr>
            <a:r>
              <a:rPr/>
              <a:t> </a:t>
            </a:r>
            <a:r>
              <a:rPr lang="ko-KR" altLang="en-US"/>
              <a:t>	       </a:t>
            </a:r>
            <a:r>
              <a:rPr/>
              <a:t>원본 데이터의 사소한 변화도 쉽게 확인할 수 있</a:t>
            </a:r>
            <a:r>
              <a:rPr lang="ko-KR" altLang="en-US"/>
              <a:t>음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/>
              <a:t>단방향 변환 : 복원이 불가능하기 때문에 해시 함수는 전자 서명 등 다양한 암호화에 사용</a:t>
            </a:r>
            <a:r>
              <a:rPr lang="ko-KR" altLang="en-US"/>
              <a:t>됨</a:t>
            </a:r>
            <a:r>
              <a:rPr/>
              <a:t>.</a:t>
            </a:r>
            <a:endParaRPr/>
          </a:p>
        </p:txBody>
      </p:sp>
      <p:sp>
        <p:nvSpPr>
          <p:cNvPr id="40" name=""/>
          <p:cNvSpPr txBox="1"/>
          <p:nvPr/>
        </p:nvSpPr>
        <p:spPr>
          <a:xfrm>
            <a:off x="353581" y="5334804"/>
            <a:ext cx="12124169" cy="8640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sz="1700"/>
              <a:t>블록체인에서는 이 해시값을 이용해 해당 블록을 서명</a:t>
            </a:r>
            <a:r>
              <a:rPr lang="ko-KR" altLang="en-US" sz="1700"/>
              <a:t>함</a:t>
            </a:r>
            <a:r>
              <a:rPr lang="en-US" altLang="ko-KR" sz="1700"/>
              <a:t>.</a:t>
            </a:r>
            <a:endParaRPr lang="en-US" altLang="ko-KR" sz="1700"/>
          </a:p>
          <a:p>
            <a:pPr>
              <a:defRPr/>
            </a:pPr>
            <a:r>
              <a:rPr sz="1700"/>
              <a:t>이전 블록의 해시값을 다음 블록에 기록함으로써 체인 형태의 연결 리스트(Linked List)를 형성.</a:t>
            </a:r>
            <a:endParaRPr sz="1700"/>
          </a:p>
          <a:p>
            <a:pPr>
              <a:defRPr/>
            </a:pPr>
            <a:r>
              <a:rPr sz="1700"/>
              <a:t>그래서 특정 블록을 해킹하려면 그 블록에 연결된 다른 블록들도 수정을 해야 하기 때문에 데이터의 위변조가 아주 어렵다.</a:t>
            </a:r>
            <a:endParaRPr sz="1700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7101" y="2460831"/>
            <a:ext cx="7507348" cy="2851919"/>
          </a:xfrm>
          <a:prstGeom prst="rect">
            <a:avLst/>
          </a:prstGeom>
        </p:spPr>
      </p:pic>
      <p:sp>
        <p:nvSpPr>
          <p:cNvPr id="42" name=""/>
          <p:cNvSpPr/>
          <p:nvPr/>
        </p:nvSpPr>
        <p:spPr>
          <a:xfrm>
            <a:off x="2325278" y="2692531"/>
            <a:ext cx="2111211" cy="44188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4" name=""/>
          <p:cNvSpPr/>
          <p:nvPr/>
        </p:nvSpPr>
        <p:spPr>
          <a:xfrm>
            <a:off x="4515439" y="3208059"/>
            <a:ext cx="2111211" cy="441881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820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 rot="0">
              <a:off x="638352" y="3708260"/>
              <a:ext cx="3145154" cy="1318150"/>
              <a:chOff x="2673438" y="2021840"/>
              <a:chExt cx="4282673" cy="1794891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673438" y="2694180"/>
                <a:ext cx="4282673" cy="1122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암호해시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암호해시의 특성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" name="Oval 4"/>
          <p:cNvSpPr/>
          <p:nvPr/>
        </p:nvSpPr>
        <p:spPr>
          <a:xfrm>
            <a:off x="7752184" y="3562351"/>
            <a:ext cx="1656184" cy="1656184"/>
          </a:xfrm>
          <a:prstGeom prst="ellipse">
            <a:avLst/>
          </a:prstGeom>
          <a:solidFill>
            <a:srgbClr val="747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Partial Circle 36"/>
          <p:cNvSpPr/>
          <p:nvPr/>
        </p:nvSpPr>
        <p:spPr>
          <a:xfrm>
            <a:off x="7752183" y="3562350"/>
            <a:ext cx="1656185" cy="1656185"/>
          </a:xfrm>
          <a:prstGeom prst="pie">
            <a:avLst>
              <a:gd name="adj1" fmla="val 1695357"/>
              <a:gd name="adj2" fmla="val 9042000"/>
            </a:avLst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0" tIns="0" rIns="0" bIns="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Oval 2"/>
          <p:cNvSpPr/>
          <p:nvPr/>
        </p:nvSpPr>
        <p:spPr>
          <a:xfrm>
            <a:off x="3071664" y="3562351"/>
            <a:ext cx="1656184" cy="1656184"/>
          </a:xfrm>
          <a:prstGeom prst="ellipse">
            <a:avLst/>
          </a:prstGeom>
          <a:solidFill>
            <a:srgbClr val="94a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Partial Circle 34"/>
          <p:cNvSpPr/>
          <p:nvPr/>
        </p:nvSpPr>
        <p:spPr>
          <a:xfrm>
            <a:off x="3071663" y="3562350"/>
            <a:ext cx="1656185" cy="1656185"/>
          </a:xfrm>
          <a:prstGeom prst="pie">
            <a:avLst>
              <a:gd name="adj1" fmla="val 8964910"/>
              <a:gd name="adj2" fmla="val 16200000"/>
            </a:avLst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Rectangle: Rounded Corners 1"/>
          <p:cNvSpPr/>
          <p:nvPr/>
        </p:nvSpPr>
        <p:spPr>
          <a:xfrm>
            <a:off x="3212374" y="1114078"/>
            <a:ext cx="5868711" cy="864096"/>
          </a:xfrm>
          <a:prstGeom prst="roundRect">
            <a:avLst>
              <a:gd name="adj" fmla="val 50000"/>
            </a:avLst>
          </a:prstGeom>
          <a:solidFill>
            <a:srgbClr val="3db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Oval 3"/>
          <p:cNvSpPr/>
          <p:nvPr/>
        </p:nvSpPr>
        <p:spPr>
          <a:xfrm>
            <a:off x="5411924" y="3562351"/>
            <a:ext cx="1656184" cy="1656184"/>
          </a:xfrm>
          <a:prstGeom prst="ellipse">
            <a:avLst/>
          </a:prstGeom>
          <a:solidFill>
            <a:srgbClr val="758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Oval 6"/>
          <p:cNvSpPr/>
          <p:nvPr/>
        </p:nvSpPr>
        <p:spPr>
          <a:xfrm>
            <a:off x="5658980" y="2135222"/>
            <a:ext cx="288032" cy="288032"/>
          </a:xfrm>
          <a:prstGeom prst="ellipse">
            <a:avLst/>
          </a:prstGeom>
          <a:solidFill>
            <a:srgbClr val="94a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Oval 7"/>
          <p:cNvSpPr/>
          <p:nvPr/>
        </p:nvSpPr>
        <p:spPr>
          <a:xfrm>
            <a:off x="6096000" y="2135222"/>
            <a:ext cx="288032" cy="288032"/>
          </a:xfrm>
          <a:prstGeom prst="ellipse">
            <a:avLst/>
          </a:prstGeom>
          <a:solidFill>
            <a:srgbClr val="758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Oval 8"/>
          <p:cNvSpPr/>
          <p:nvPr/>
        </p:nvSpPr>
        <p:spPr>
          <a:xfrm>
            <a:off x="6533021" y="2135222"/>
            <a:ext cx="288032" cy="288032"/>
          </a:xfrm>
          <a:prstGeom prst="ellipse">
            <a:avLst/>
          </a:prstGeom>
          <a:solidFill>
            <a:srgbClr val="3d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Connector: Elbow 11"/>
          <p:cNvCxnSpPr/>
          <p:nvPr/>
        </p:nvCxnSpPr>
        <p:spPr>
          <a:xfrm rot="16200000">
            <a:off x="4281828" y="2041181"/>
            <a:ext cx="1139097" cy="1903240"/>
          </a:xfrm>
          <a:prstGeom prst="bentConnector3">
            <a:avLst>
              <a:gd name="adj1" fmla="val 50000"/>
            </a:avLst>
          </a:prstGeom>
          <a:ln w="25400">
            <a:solidFill>
              <a:srgbClr val="94acae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2"/>
          <p:cNvCxnSpPr/>
          <p:nvPr/>
        </p:nvCxnSpPr>
        <p:spPr>
          <a:xfrm rot="5400000" flipH="1">
            <a:off x="7059108" y="2041181"/>
            <a:ext cx="1139097" cy="1903239"/>
          </a:xfrm>
          <a:prstGeom prst="bentConnector3">
            <a:avLst>
              <a:gd name="adj1" fmla="val 50000"/>
            </a:avLst>
          </a:prstGeom>
          <a:ln w="25400">
            <a:solidFill>
              <a:srgbClr val="3d425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6"/>
          <p:cNvCxnSpPr/>
          <p:nvPr/>
        </p:nvCxnSpPr>
        <p:spPr>
          <a:xfrm rot="10800000">
            <a:off x="6240016" y="2423254"/>
            <a:ext cx="0" cy="1139097"/>
          </a:xfrm>
          <a:prstGeom prst="straightConnector1">
            <a:avLst/>
          </a:prstGeom>
          <a:ln w="25400">
            <a:solidFill>
              <a:srgbClr val="75869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8"/>
          <p:cNvSpPr txBox="1"/>
          <p:nvPr/>
        </p:nvSpPr>
        <p:spPr>
          <a:xfrm>
            <a:off x="3428855" y="1237366"/>
            <a:ext cx="5334289" cy="55245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800" mc:Ignorable="hp" hp:hslEmbossed="0">
                <a:solidFill>
                  <a:schemeClr val="bg1"/>
                </a:solidFill>
                <a:effectLst>
                  <a:outerShdw blurRad="190500" dist="101600" dir="5400000" algn="t" rotWithShape="0">
                    <a:prstClr val="black">
                      <a:alpha val="77000"/>
                    </a:prstClr>
                  </a:outerShdw>
                </a:effectLst>
                <a:latin typeface="Arial"/>
                <a:ea typeface="맑은 고딕"/>
                <a:cs typeface="Arial"/>
              </a:rPr>
              <a:t>암호 해시로 문서를 찾을 순 없지만 일단 문서가 주어지면 고유의 암호 해시가 만들어진다.</a:t>
            </a:r>
            <a:endParaRPr xmlns:mc="http://schemas.openxmlformats.org/markup-compatibility/2006" xmlns:hp="http://schemas.haansoft.com/office/presentation/8.0" lang="en-US" altLang="ko-KR" sz="1800" mc:Ignorable="hp" hp:hslEmbossed="0">
              <a:solidFill>
                <a:schemeClr val="bg1"/>
              </a:solidFill>
              <a:effectLst>
                <a:outerShdw blurRad="190500" dist="101600" dir="5400000" algn="t" rotWithShape="0">
                  <a:prstClr val="black">
                    <a:alpha val="77000"/>
                  </a:prstClr>
                </a:outerShdw>
              </a:effectLst>
              <a:latin typeface="Arial"/>
              <a:ea typeface="맑은 고딕"/>
              <a:cs typeface="Arial"/>
            </a:endParaRPr>
          </a:p>
        </p:txBody>
      </p:sp>
      <p:sp>
        <p:nvSpPr>
          <p:cNvPr id="38" name="TextBox 19"/>
          <p:cNvSpPr txBox="1"/>
          <p:nvPr/>
        </p:nvSpPr>
        <p:spPr>
          <a:xfrm>
            <a:off x="3151816" y="4276430"/>
            <a:ext cx="1525336" cy="25717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en-US" altLang="ko-KR" sz="1700" b="1" mc:Ignorable="hp" hp:hslEmbossed="0">
                <a:solidFill>
                  <a:schemeClr val="bg1"/>
                </a:solidFill>
                <a:effectLst>
                  <a:outerShdw blurRad="495300" dist="152400" dir="5400000" algn="t" rotWithShape="0">
                    <a:prstClr val="black">
                      <a:alpha val="68000"/>
                    </a:prstClr>
                  </a:outerShdw>
                </a:effectLst>
                <a:latin typeface="Arial"/>
                <a:ea typeface="맑은 고딕"/>
                <a:cs typeface="Arial"/>
              </a:rPr>
              <a:t>제1역상 저항성</a:t>
            </a:r>
            <a:endParaRPr xmlns:mc="http://schemas.openxmlformats.org/markup-compatibility/2006" xmlns:hp="http://schemas.haansoft.com/office/presentation/8.0" lang="en-US" altLang="ko-KR" sz="1700" b="1" mc:Ignorable="hp" hp:hslEmbossed="0">
              <a:solidFill>
                <a:schemeClr val="bg1"/>
              </a:solidFill>
              <a:effectLst>
                <a:outerShdw blurRad="495300" dist="152400" dir="5400000" algn="t" rotWithShape="0">
                  <a:prstClr val="black">
                    <a:alpha val="68000"/>
                  </a:prstClr>
                </a:outerShdw>
              </a:effectLst>
              <a:latin typeface="Arial"/>
              <a:ea typeface="맑은 고딕"/>
              <a:cs typeface="Arial"/>
            </a:endParaRPr>
          </a:p>
        </p:txBody>
      </p:sp>
      <p:sp>
        <p:nvSpPr>
          <p:cNvPr id="39" name="TextBox 20"/>
          <p:cNvSpPr txBox="1"/>
          <p:nvPr/>
        </p:nvSpPr>
        <p:spPr>
          <a:xfrm>
            <a:off x="3172935" y="5380964"/>
            <a:ext cx="1629652" cy="4292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100" b="1">
                <a:solidFill>
                  <a:srgbClr val="000000"/>
                </a:solidFill>
                <a:latin typeface="Trebuchet MS"/>
                <a:ea typeface="맑은 고딕"/>
              </a:rPr>
              <a:t>암호 해시만으론 그 내용을 짐작할 수조차 없다</a:t>
            </a:r>
            <a:endParaRPr lang="en-US" altLang="ko-KR" sz="1100" b="1">
              <a:solidFill>
                <a:srgbClr val="000000"/>
              </a:solidFill>
              <a:latin typeface="Trebuchet MS"/>
              <a:ea typeface="맑은 고딕"/>
            </a:endParaRPr>
          </a:p>
        </p:txBody>
      </p:sp>
      <p:sp>
        <p:nvSpPr>
          <p:cNvPr id="43" name="TextBox 26"/>
          <p:cNvSpPr txBox="1"/>
          <p:nvPr/>
        </p:nvSpPr>
        <p:spPr>
          <a:xfrm>
            <a:off x="5501603" y="4254041"/>
            <a:ext cx="1495876" cy="25717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1700" b="1" mc:Ignorable="hp" hp:hslEmbossed="0">
                <a:solidFill>
                  <a:schemeClr val="bg1"/>
                </a:solidFill>
                <a:effectLst>
                  <a:outerShdw blurRad="495300" dist="152400" dir="5400000" algn="t" rotWithShape="0">
                    <a:prstClr val="black">
                      <a:alpha val="68000"/>
                    </a:prstClr>
                  </a:outerShdw>
                </a:effectLst>
                <a:latin typeface="Arial"/>
                <a:ea typeface="맑은 고딕"/>
                <a:cs typeface="Arial"/>
              </a:rPr>
              <a:t>제2역상 저항성</a:t>
            </a:r>
            <a:endParaRPr xmlns:mc="http://schemas.openxmlformats.org/markup-compatibility/2006" xmlns:hp="http://schemas.haansoft.com/office/presentation/8.0" lang="en-US" altLang="ko-KR" sz="1700" b="1" mc:Ignorable="hp" hp:hslEmbossed="0">
              <a:solidFill>
                <a:schemeClr val="bg1"/>
              </a:solidFill>
              <a:effectLst>
                <a:outerShdw blurRad="495300" dist="152400" dir="5400000" algn="t" rotWithShape="0">
                  <a:prstClr val="black">
                    <a:alpha val="68000"/>
                  </a:prstClr>
                </a:outerShdw>
              </a:effectLst>
              <a:latin typeface="Arial"/>
              <a:ea typeface="맑은 고딕"/>
              <a:cs typeface="Arial"/>
            </a:endParaRPr>
          </a:p>
        </p:txBody>
      </p:sp>
      <p:sp>
        <p:nvSpPr>
          <p:cNvPr id="44" name="TextBox 27"/>
          <p:cNvSpPr txBox="1"/>
          <p:nvPr/>
        </p:nvSpPr>
        <p:spPr>
          <a:xfrm>
            <a:off x="7673137" y="4246873"/>
            <a:ext cx="1849382" cy="257175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en-US" altLang="ko-KR" sz="1700" b="1" mc:Ignorable="hp" hp:hslEmbossed="0">
                <a:solidFill>
                  <a:schemeClr val="bg1"/>
                </a:solidFill>
                <a:effectLst>
                  <a:outerShdw blurRad="495300" dist="152400" dir="5400000" algn="t" rotWithShape="0">
                    <a:prstClr val="black">
                      <a:alpha val="68000"/>
                    </a:prstClr>
                  </a:outerShdw>
                </a:effectLst>
                <a:latin typeface="Arial"/>
                <a:ea typeface="맑은 고딕"/>
                <a:cs typeface="Arial"/>
              </a:rPr>
              <a:t>충돌 저항성</a:t>
            </a:r>
            <a:endParaRPr xmlns:mc="http://schemas.openxmlformats.org/markup-compatibility/2006" xmlns:hp="http://schemas.haansoft.com/office/presentation/8.0" lang="en-US" altLang="ko-KR" sz="1700" b="1" mc:Ignorable="hp" hp:hslEmbossed="0">
              <a:solidFill>
                <a:schemeClr val="bg1"/>
              </a:solidFill>
              <a:effectLst>
                <a:outerShdw blurRad="495300" dist="152400" dir="5400000" algn="t" rotWithShape="0">
                  <a:prstClr val="black">
                    <a:alpha val="68000"/>
                  </a:prstClr>
                </a:outerShdw>
              </a:effectLst>
              <a:latin typeface="Arial"/>
              <a:ea typeface="맑은 고딕"/>
              <a:cs typeface="Arial"/>
            </a:endParaRPr>
          </a:p>
        </p:txBody>
      </p:sp>
      <p:sp>
        <p:nvSpPr>
          <p:cNvPr id="45" name="TextBox 28"/>
          <p:cNvSpPr txBox="1"/>
          <p:nvPr/>
        </p:nvSpPr>
        <p:spPr>
          <a:xfrm>
            <a:off x="5538919" y="5380964"/>
            <a:ext cx="1629652" cy="6483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100" b="1">
                <a:solidFill>
                  <a:srgbClr val="000000"/>
                </a:solidFill>
                <a:latin typeface="Trebuchet MS"/>
                <a:ea typeface="맑은 고딕"/>
              </a:rPr>
              <a:t>문서 내용이 조금이라도 바뀌면 암호 해시 역시 완전히 바뀌어버린다</a:t>
            </a:r>
            <a:endParaRPr lang="en-US" altLang="ko-KR" sz="1100" b="1">
              <a:solidFill>
                <a:srgbClr val="000000"/>
              </a:solidFill>
              <a:latin typeface="Trebuchet MS"/>
              <a:ea typeface="맑은 고딕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7850724" y="5380964"/>
            <a:ext cx="1629652" cy="64836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ko-KR" sz="1100" b="1">
                <a:solidFill>
                  <a:srgbClr val="000000"/>
                </a:solidFill>
                <a:latin typeface="Trebuchet MS"/>
                <a:ea typeface="맑은 고딕"/>
              </a:rPr>
              <a:t>우연이라도 동일한 암호 해시를 갖는 문서가 나타나선 안 된다</a:t>
            </a:r>
            <a:endParaRPr lang="en-US" altLang="ko-KR" sz="1100" b="1">
              <a:solidFill>
                <a:srgbClr val="000000"/>
              </a:solidFill>
              <a:latin typeface="Trebuchet MS"/>
              <a:ea typeface="맑은 고딕"/>
            </a:endParaRPr>
          </a:p>
        </p:txBody>
      </p:sp>
      <p:sp>
        <p:nvSpPr>
          <p:cNvPr id="48" name="Partial Circle 35"/>
          <p:cNvSpPr/>
          <p:nvPr/>
        </p:nvSpPr>
        <p:spPr>
          <a:xfrm>
            <a:off x="5407560" y="3562350"/>
            <a:ext cx="1656185" cy="1656185"/>
          </a:xfrm>
          <a:prstGeom prst="pie">
            <a:avLst>
              <a:gd name="adj1" fmla="val 16248855"/>
              <a:gd name="adj2" fmla="val 1601770"/>
            </a:avLst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892</ep:Words>
  <ep:PresentationFormat>와이드스크린</ep:PresentationFormat>
  <ep:Paragraphs>212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2019-12-23T00:32:35.000</dcterms:created>
  <dc:creator>Saebyeol Yu</dc:creator>
  <cp:lastModifiedBy>chami</cp:lastModifiedBy>
  <dcterms:modified xsi:type="dcterms:W3CDTF">2021-05-11T11:37:31.518</dcterms:modified>
  <cp:revision>68</cp:revision>
  <dc:title>PowerPoint 프레젠테이션</dc:title>
  <cp:version/>
</cp:coreProperties>
</file>